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4" r:id="rId8"/>
    <p:sldId id="262" r:id="rId9"/>
    <p:sldId id="260" r:id="rId10"/>
    <p:sldId id="263" r:id="rId11"/>
    <p:sldId id="267" r:id="rId12"/>
    <p:sldId id="26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9900"/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5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4ECAC-4D8A-2BD5-3498-8F852EC77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23136C-8DCB-652F-8D84-AD86E6D21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FB97BD-26C8-34E3-E33A-1FFBA63F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E1BC46-9D2B-3D43-D4F4-7FEAAC75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2222D3-C561-C1D8-879D-2116AF4E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95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82375-65EB-7517-E5FE-582FBE2F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06D9AB-3966-D19B-8960-BCD35D47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30950C-CD0D-79A2-DF77-31D76615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97FD55-8A73-E150-1875-329CB810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F49C52-2F88-223E-D66F-074B18DE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6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178FE0C-BBCB-B378-1349-EAACDD43B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ADDA7D-DEC4-485A-2781-B096E5026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B2C00A-3781-EE19-5974-B7A32393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354E14-B37D-B25A-2EA6-38EE5AE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7C5650-AC52-807F-89AA-0A98C5E0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2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050ED-E5B7-5DAA-A329-820C2D2D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3CC0B-F884-F244-1265-906388C89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BBD43-DD20-91F6-5E5F-F49E2FB3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BE0DB6-18B3-BD56-B670-614F56A3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EAFDA1-ABF1-98EF-62F7-1DC0FDE1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2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7BC71-B687-63EA-8761-EB2DFB0A0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7D1B74-ED30-72C2-9807-8B4FDE147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7B4E28-B7A9-6EB9-4024-8267DB39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4148-10D9-4960-C9F1-9902DA89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CC2955-DA63-E01C-AE02-6BB2CC66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19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AA82B-D9D4-97BC-8BE6-283A5575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83FB0E-BFEB-5AB1-ABA3-79088C63A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4B4A17-0D65-4B8B-30B1-967F561B6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2E4B7D-ECB5-EEB8-365B-A95F2FCC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698430-D892-2ADF-C6BA-5EF17ED9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676B47-F304-BF0B-E2DE-E141F479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75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79E26-31D9-EF6F-29C9-3E1CD52F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401B8F-0017-CB90-CC78-3708543D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052AB6-6711-17EB-80B5-498F61495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4410BB-C386-4B59-22C3-687AA9FBF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6BA831-F1BD-3179-81EB-FDE9BC453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5071961-17BE-1964-10A7-2A228201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B2FB0C-6890-5E1D-6F91-A630FA87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97D971-7BE5-013E-9E02-E7BD7370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53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B5D22-F38A-29DA-2C80-A903C27E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701E05-C338-FA4E-4F0B-C591AFE7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B63B8B-E5A5-A635-8F3E-C5BBF50B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26F628-E9CD-AB9F-2134-80A5A391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84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48A069-1B3A-1CF1-21B6-4B8BAD79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1C26AA-0DC9-F567-DD6B-4CBDBDF8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F7985D-8F20-B90B-8E4F-8D3190B0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44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093EB-BC66-F8B1-22E3-45FD3EE3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8ACEC6-37E3-8311-A676-BB60E2D40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C6F3E4-8046-2C16-44A8-5171DD139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99FB46-7BEE-7F55-A6A2-D448D201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D24828-7251-BCCF-B721-CFD41400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E81971-DBA1-A155-F56E-4D4F3E59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16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4F13D-C49B-82EF-FF99-6D35B65C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2A7E6B-753C-1948-B926-24E156015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42659B-0E55-064D-6D63-541066EDF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724528-78D0-8CC7-87D7-A1BE97492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070301-83E2-74B4-7582-FFA4E5D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41F180-4729-CD6C-45A0-B6EE736B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57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657119-2B4A-DB08-A262-75E1D03E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D1CF87-6EF1-75A5-83FF-DB0BFB152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C3D893-9F7D-128D-82D5-8156E0B31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A1F450-4C96-4F68-9185-6B556D2E89DA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64312A-F722-4BBA-C84D-279E8C860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E7FD6F-8AFE-4B4D-FFBE-E3F00B96F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95DEB-57AA-4633-A9CB-B0BBE87A42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93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9FA40BA3-2BDD-652B-9F9D-CF6246E6B4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47950" y="376238"/>
            <a:ext cx="7021513" cy="6051550"/>
            <a:chOff x="1668" y="237"/>
            <a:chExt cx="4423" cy="3812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4D22C7E8-E97E-285E-779C-1DA94951E9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68" y="237"/>
              <a:ext cx="4423" cy="3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571AA0C-84BA-72BB-65FF-EB190FFF6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8" y="3905"/>
              <a:ext cx="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A9D6C321-04A5-F769-0193-05BE6C827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246"/>
              <a:ext cx="7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4A24C4AA-9891-EDA3-600A-629196471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366"/>
              <a:ext cx="7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D3747D0A-0C93-0BAA-C736-09EF877D2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487"/>
              <a:ext cx="7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5BC87C8F-8C7D-8231-3BA1-C2387BE4D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607"/>
              <a:ext cx="7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F3E31B49-F07D-327A-A33F-C56FB12608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" y="726"/>
              <a:ext cx="1585" cy="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>
              <a:extLst>
                <a:ext uri="{FF2B5EF4-FFF2-40B4-BE49-F238E27FC236}">
                  <a16:creationId xmlns:a16="http://schemas.microsoft.com/office/drawing/2014/main" id="{06773226-B2B3-75BC-ADCD-6F7B66F219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" y="726"/>
              <a:ext cx="1585" cy="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1DE5C294-D494-9CEA-BC9F-1B747CC42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2684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D24CE8C4-8192-D57D-C3F5-7E8830B4A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2873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A6C5A060-095F-A0F6-2041-D6581C8EC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3083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E8A34501-36EA-C4BA-B288-2B0218024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294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95757695-9C16-EBAC-03D4-7B450A6CC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" y="3201"/>
              <a:ext cx="3185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2200" dirty="0">
                  <a:solidFill>
                    <a:srgbClr val="000000"/>
                  </a:solidFill>
                </a:rPr>
                <a:t>DIPLOMA TECNICO PROFESSIONALE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Quarto anno </a:t>
              </a:r>
              <a:r>
                <a:rPr kumimoji="0" lang="it-IT" altLang="it-IT" sz="2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IeFP</a:t>
              </a: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; IV livello EQF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7B82023C-7231-11DD-0D29-7321ACA3C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7" y="3417"/>
              <a:ext cx="131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0AB21874-8783-B9CC-47CD-BED6F6F36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" y="36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37A57978-DC7F-54ED-15EB-308C590EB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1" y="3704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FA1947B6-4B0A-76FA-5658-26AD56E0C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3840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700" b="0" i="0" u="none" strike="noStrike" cap="none" normalizeH="0" baseline="0">
                  <a:ln>
                    <a:noFill/>
                  </a:ln>
                  <a:solidFill>
                    <a:srgbClr val="003399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60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10F4BE-3B9D-3FB6-45DB-FC6FE72E00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it-IT" sz="3200" dirty="0"/>
              <a:t>TECNICO PER LA PROGRAMMAZIONE E GESTIONE DI IMPIANTI DI PRODUZIONE: </a:t>
            </a:r>
            <a:br>
              <a:rPr lang="it-IT" sz="3200" dirty="0"/>
            </a:br>
            <a:r>
              <a:rPr lang="it-IT" sz="3200" dirty="0"/>
              <a:t>Conduzione e manutenzione impianti			1015 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4623BE-6D42-2975-FDA4-F46A32137D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COMPETENZE</a:t>
            </a:r>
          </a:p>
          <a:p>
            <a:r>
              <a:rPr lang="it-IT" sz="1800" dirty="0"/>
              <a:t>Provvedere al monitoraggio e controllo del ciclo di lavorazione, effettuando rilevazioni con macchine di misura e producendo la documentazione tecnica di avanzamento e la valutazione relativa alle lavorazioni svolte.</a:t>
            </a:r>
          </a:p>
          <a:p>
            <a:r>
              <a:rPr lang="it-IT" sz="1800" dirty="0"/>
              <a:t>Realizzare modelli tridimensionali con software CAD 3D.</a:t>
            </a:r>
          </a:p>
          <a:p>
            <a:r>
              <a:rPr lang="it-IT" sz="1800" dirty="0"/>
              <a:t>Condurre impianti automatizzati e/o linee robotizzate, valutando l'impiego delle risorse al fine di una loro ottimizzazione.</a:t>
            </a:r>
          </a:p>
          <a:p>
            <a:r>
              <a:rPr lang="it-IT" sz="1800" dirty="0"/>
              <a:t>Eseguire interventi di manutenzione preventiva e/o correttiva su macchinari o impianti produttivi, assicurandone il corretto funzionamento o l'efficacia del ripristino.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5034CAC8-929C-7079-C0CC-89EEABCA0ED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567644"/>
              </p:ext>
            </p:extLst>
          </p:nvPr>
        </p:nvGraphicFramePr>
        <p:xfrm>
          <a:off x="6442745" y="2357306"/>
          <a:ext cx="4697835" cy="2911935"/>
        </p:xfrm>
        <a:graphic>
          <a:graphicData uri="http://schemas.openxmlformats.org/drawingml/2006/table">
            <a:tbl>
              <a:tblPr firstRow="1" firstCol="1" bandRow="1"/>
              <a:tblGrid>
                <a:gridCol w="2661435">
                  <a:extLst>
                    <a:ext uri="{9D8B030D-6E8A-4147-A177-3AD203B41FA5}">
                      <a16:colId xmlns:a16="http://schemas.microsoft.com/office/drawing/2014/main" val="3875101301"/>
                    </a:ext>
                  </a:extLst>
                </a:gridCol>
                <a:gridCol w="2036400">
                  <a:extLst>
                    <a:ext uri="{9D8B030D-6E8A-4147-A177-3AD203B41FA5}">
                      <a16:colId xmlns:a16="http://schemas.microsoft.com/office/drawing/2014/main" val="1251945750"/>
                    </a:ext>
                  </a:extLst>
                </a:gridCol>
              </a:tblGrid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844476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LABORATORIO ELETTRICO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85570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32338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PNEUMATICA 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07148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OFFICINA 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45036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DISEGNO CAD 3D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09630"/>
                  </a:ext>
                </a:extLst>
              </a:tr>
              <a:tr h="3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00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0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D9715-CBB8-F4FF-4121-50EA30A3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TEMPI E MODALITA’ DI ISCRIZIONE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EFBBB2-CC7B-2378-EA9B-D97888C4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Consegna del modulo cartaceo al Direttore entro il 12 aprile 2024</a:t>
            </a:r>
          </a:p>
        </p:txBody>
      </p:sp>
    </p:spTree>
    <p:extLst>
      <p:ext uri="{BB962C8B-B14F-4D97-AF65-F5344CB8AC3E}">
        <p14:creationId xmlns:p14="http://schemas.microsoft.com/office/powerpoint/2010/main" val="36236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186E33-FB38-091A-B38E-BB5A369E5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938" y="472987"/>
            <a:ext cx="9144000" cy="718390"/>
          </a:xfrm>
        </p:spPr>
        <p:txBody>
          <a:bodyPr>
            <a:normAutofit/>
          </a:bodyPr>
          <a:lstStyle/>
          <a:p>
            <a:r>
              <a:rPr lang="it-IT" sz="3200" dirty="0"/>
              <a:t>DOPO IL DIPLOMA PROFESSIONALE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9D3AC5F-A048-E6F2-705E-04F5C7C4074C}"/>
              </a:ext>
            </a:extLst>
          </p:cNvPr>
          <p:cNvSpPr/>
          <p:nvPr/>
        </p:nvSpPr>
        <p:spPr>
          <a:xfrm>
            <a:off x="4056993" y="1321686"/>
            <a:ext cx="3116317" cy="7183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Diploma professionale </a:t>
            </a:r>
            <a:r>
              <a:rPr lang="it-IT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IeFP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 LIVELLO EQF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9D010E4-BB5C-777A-AC27-3C0A95510D0D}"/>
              </a:ext>
            </a:extLst>
          </p:cNvPr>
          <p:cNvSpPr/>
          <p:nvPr/>
        </p:nvSpPr>
        <p:spPr>
          <a:xfrm>
            <a:off x="1542392" y="3356662"/>
            <a:ext cx="4072759" cy="21376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QUINTO ANNO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Istituto tecnico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Istituto professionale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statale o paritario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DIPLOMA DI MATURITA’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D70C307B-F8D7-A98A-6263-A9423FC4048A}"/>
              </a:ext>
            </a:extLst>
          </p:cNvPr>
          <p:cNvSpPr/>
          <p:nvPr/>
        </p:nvSpPr>
        <p:spPr>
          <a:xfrm>
            <a:off x="7052442" y="2676892"/>
            <a:ext cx="3909848" cy="14767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IFTS 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Istruzione e Formazione 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Tecnica Superiore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durata annuale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 LIVELLO EQF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DD8001AF-AF23-9D90-2503-D84C3A4310FF}"/>
              </a:ext>
            </a:extLst>
          </p:cNvPr>
          <p:cNvSpPr/>
          <p:nvPr/>
        </p:nvSpPr>
        <p:spPr>
          <a:xfrm>
            <a:off x="7173310" y="4755930"/>
            <a:ext cx="3788980" cy="14767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ITS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Istruzione Tecnica Superiore 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generalmente di durata biennale</a:t>
            </a:r>
          </a:p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LIVELLO EQF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CD74276-BB91-C171-67F5-0958EE0EFFA9}"/>
              </a:ext>
            </a:extLst>
          </p:cNvPr>
          <p:cNvCxnSpPr>
            <a:cxnSpLocks/>
          </p:cNvCxnSpPr>
          <p:nvPr/>
        </p:nvCxnSpPr>
        <p:spPr>
          <a:xfrm>
            <a:off x="6290441" y="2139188"/>
            <a:ext cx="714704" cy="425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E577E69-273F-6118-C8D2-689E91AA6ECF}"/>
              </a:ext>
            </a:extLst>
          </p:cNvPr>
          <p:cNvCxnSpPr/>
          <p:nvPr/>
        </p:nvCxnSpPr>
        <p:spPr>
          <a:xfrm>
            <a:off x="9012621" y="4261945"/>
            <a:ext cx="0" cy="3573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AE9E9CC-59AF-887F-0767-72D3D4379CB6}"/>
              </a:ext>
            </a:extLst>
          </p:cNvPr>
          <p:cNvCxnSpPr>
            <a:cxnSpLocks/>
          </p:cNvCxnSpPr>
          <p:nvPr/>
        </p:nvCxnSpPr>
        <p:spPr>
          <a:xfrm flipH="1">
            <a:off x="4219903" y="2170386"/>
            <a:ext cx="704194" cy="9722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8060C701-27F0-2DD2-80C5-3CBDF0E318D0}"/>
              </a:ext>
            </a:extLst>
          </p:cNvPr>
          <p:cNvCxnSpPr/>
          <p:nvPr/>
        </p:nvCxnSpPr>
        <p:spPr>
          <a:xfrm>
            <a:off x="5615151" y="4797972"/>
            <a:ext cx="1437291" cy="6201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1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BCB53-E38E-0D4B-5090-AC85C6264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8023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it-IT" sz="3200" dirty="0"/>
              <a:t>DIPLOMA TECNICO PROFESSIONALE</a:t>
            </a:r>
            <a:br>
              <a:rPr lang="it-IT" sz="3200" dirty="0"/>
            </a:br>
            <a:r>
              <a:rPr lang="it-IT" sz="3200" dirty="0"/>
              <a:t>quarto anno </a:t>
            </a:r>
            <a:r>
              <a:rPr lang="it-IT" sz="3200" dirty="0" err="1"/>
              <a:t>IeFP</a:t>
            </a:r>
            <a:r>
              <a:rPr lang="it-IT" sz="3200" dirty="0"/>
              <a:t>; IV livello EQF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27D5D7-602E-BCF1-D915-7FA52BD50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428" y="2403859"/>
            <a:ext cx="9144000" cy="4180872"/>
          </a:xfrm>
        </p:spPr>
        <p:txBody>
          <a:bodyPr>
            <a:noAutofit/>
          </a:bodyPr>
          <a:lstStyle/>
          <a:p>
            <a:pPr algn="l"/>
            <a:r>
              <a:rPr lang="it-IT" sz="1800" dirty="0"/>
              <a:t>Il diploma professionale si ottiene raggiungendo uno standard di conoscenze, abilità e competenze corrispondente al quarto livello del Quadro Europeo delle Qualifiche – EQF, che attesta: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dirty="0"/>
              <a:t>una conoscenza pratica e teorica in ampi contesti all’interno di un ambito lavorativo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dirty="0"/>
              <a:t>il possesso delle abilità cognitive e pratiche necessarie a risolvere problemi specifici in un campo di lavoro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dirty="0"/>
              <a:t>la capacità di autogestione nell’ambito delle linee guida in contesti lavorativi prevedibili, ma soggetti a cambiamenti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it-IT" sz="1800" dirty="0"/>
              <a:t>la capacità di supervisionare il lavoro di routine di altri, assumendosi una certa responsabilità per la valutazione e il miglioramento delle attività.</a:t>
            </a:r>
          </a:p>
          <a:p>
            <a:pPr algn="l"/>
            <a:r>
              <a:rPr lang="it-IT" sz="1800" dirty="0"/>
              <a:t>Si tratta quindi di un titolo che permette l’esercizio di attività di carattere esecutivo e che conferisce ampi spazi di </a:t>
            </a:r>
            <a:r>
              <a:rPr lang="it-IT" sz="1800" b="1" dirty="0"/>
              <a:t>autonomia</a:t>
            </a:r>
            <a:r>
              <a:rPr lang="it-IT" sz="1800" dirty="0"/>
              <a:t> e di </a:t>
            </a:r>
            <a:r>
              <a:rPr lang="it-IT" sz="1800" b="1" dirty="0"/>
              <a:t>responsabilità</a:t>
            </a:r>
            <a:r>
              <a:rPr lang="it-IT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800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F50F7C7B-C4BD-AD26-5DE6-58B2992F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COMPETENZE DI BASE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CC7A00DE-4B88-B091-6E4F-78D216539C8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9968540"/>
              </p:ext>
            </p:extLst>
          </p:nvPr>
        </p:nvGraphicFramePr>
        <p:xfrm>
          <a:off x="1970689" y="2144110"/>
          <a:ext cx="7583214" cy="3405193"/>
        </p:xfrm>
        <a:graphic>
          <a:graphicData uri="http://schemas.openxmlformats.org/drawingml/2006/table">
            <a:tbl>
              <a:tblPr/>
              <a:tblGrid>
                <a:gridCol w="6048516">
                  <a:extLst>
                    <a:ext uri="{9D8B030D-6E8A-4147-A177-3AD203B41FA5}">
                      <a16:colId xmlns:a16="http://schemas.microsoft.com/office/drawing/2014/main" val="2967085884"/>
                    </a:ext>
                  </a:extLst>
                </a:gridCol>
                <a:gridCol w="1534698">
                  <a:extLst>
                    <a:ext uri="{9D8B030D-6E8A-4147-A177-3AD203B41FA5}">
                      <a16:colId xmlns:a16="http://schemas.microsoft.com/office/drawing/2014/main" val="1250296367"/>
                    </a:ext>
                  </a:extLst>
                </a:gridCol>
              </a:tblGrid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ITALIANO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83876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COMUNICAZIONE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785979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INGLESE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00294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ETICA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207595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5722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STORIA-GEOGRAFIA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625874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DIRITTO-CITTADINANZA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96123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951169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SCIENZE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57330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MOTORIA 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94095"/>
                  </a:ext>
                </a:extLst>
              </a:tr>
              <a:tr h="2817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COMPETENZE DIGITALI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9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6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3EC800-B72A-F315-AD93-58CC6815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COMPETENZA PROFESSIONALE COMUNE AGLI INDIRIZZI:</a:t>
            </a:r>
            <a:br>
              <a:rPr lang="it-IT" sz="3200" dirty="0"/>
            </a:br>
            <a:r>
              <a:rPr lang="it-IT" sz="3200" dirty="0"/>
              <a:t>Lavorare in sicurezza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33C027-7A26-82B6-95C7-9285D07E1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1296"/>
            <a:ext cx="5157787" cy="368458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Operare in sicurezza e nel rispetto delle norme di igiene e di salvaguardia ambientale, identificando e prevenendo situazioni di rischio per sé, per altri e per l'ambiente.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CE7B8CE0-8FF2-61AA-D88B-3937A58516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997575" y="1752816"/>
            <a:ext cx="5441484" cy="37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3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D210A006-3204-2E61-CCCC-470B0F22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54" y="513452"/>
            <a:ext cx="10515600" cy="1367900"/>
          </a:xfrm>
          <a:solidFill>
            <a:srgbClr val="FF5050"/>
          </a:solidFill>
        </p:spPr>
        <p:txBody>
          <a:bodyPr>
            <a:normAutofit fontScale="90000"/>
          </a:bodyPr>
          <a:lstStyle/>
          <a:p>
            <a:r>
              <a:rPr lang="it-IT" sz="3200" dirty="0">
                <a:highlight>
                  <a:srgbClr val="FF5050"/>
                </a:highlight>
              </a:rPr>
              <a:t>TECNICO RIPARATORE DI VEICOLI A MOTORE: </a:t>
            </a:r>
            <a:br>
              <a:rPr lang="it-IT" sz="3200" dirty="0">
                <a:highlight>
                  <a:srgbClr val="FF5050"/>
                </a:highlight>
              </a:rPr>
            </a:br>
            <a:r>
              <a:rPr lang="it-IT" sz="3200" dirty="0">
                <a:highlight>
                  <a:srgbClr val="FF5050"/>
                </a:highlight>
              </a:rPr>
              <a:t>Manutenzione e riparazione delle parti e dei sistemi meccanici, elettrici, elettronici 						990 ore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7A1FEB4-D56C-C1C2-01D5-4E44723DB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5772807" cy="3730460"/>
          </a:xfrm>
        </p:spPr>
        <p:txBody>
          <a:bodyPr>
            <a:normAutofit fontScale="92500"/>
          </a:bodyPr>
          <a:lstStyle/>
          <a:p>
            <a:r>
              <a:rPr lang="it-IT" sz="2000" dirty="0"/>
              <a:t>COMPETENZE</a:t>
            </a:r>
          </a:p>
          <a:p>
            <a:r>
              <a:rPr lang="it-IT" sz="2000" dirty="0"/>
              <a:t>Assicurare la qualità dei servizi con attenzione alla sostenibilità ambientale, sociale ed economica e ai bisogni del cliente</a:t>
            </a:r>
          </a:p>
          <a:p>
            <a:r>
              <a:rPr lang="it-IT" sz="2000" dirty="0"/>
              <a:t>Gestire le fasi di accettazione, diagnosi, preventivazione e verifica/collaudo, raccordandosi con il magazzino e l'ufficio amministrativo</a:t>
            </a:r>
          </a:p>
          <a:p>
            <a:r>
              <a:rPr lang="it-IT" sz="2000" dirty="0"/>
              <a:t>Riparare e manutenere il sistema motopropulsore e di trazione del veicolo a motore</a:t>
            </a:r>
          </a:p>
          <a:p>
            <a:r>
              <a:rPr lang="it-IT" sz="2000" dirty="0"/>
              <a:t>Realizzare interventi tecnici sui sistemi veicolo di sicurezza ed assistenza alla guida</a:t>
            </a:r>
          </a:p>
        </p:txBody>
      </p:sp>
      <p:graphicFrame>
        <p:nvGraphicFramePr>
          <p:cNvPr id="20" name="Segnaposto contenuto 19">
            <a:extLst>
              <a:ext uri="{FF2B5EF4-FFF2-40B4-BE49-F238E27FC236}">
                <a16:creationId xmlns:a16="http://schemas.microsoft.com/office/drawing/2014/main" id="{0FCA29F7-E91B-6B85-C279-4373671748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5911505"/>
              </p:ext>
            </p:extLst>
          </p:nvPr>
        </p:nvGraphicFramePr>
        <p:xfrm>
          <a:off x="6834827" y="2811517"/>
          <a:ext cx="4243076" cy="2975349"/>
        </p:xfrm>
        <a:graphic>
          <a:graphicData uri="http://schemas.openxmlformats.org/drawingml/2006/table">
            <a:tbl>
              <a:tblPr firstRow="1" firstCol="1" bandRow="1"/>
              <a:tblGrid>
                <a:gridCol w="3176276">
                  <a:extLst>
                    <a:ext uri="{9D8B030D-6E8A-4147-A177-3AD203B41FA5}">
                      <a16:colId xmlns:a16="http://schemas.microsoft.com/office/drawing/2014/main" val="129982892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48590624"/>
                    </a:ext>
                  </a:extLst>
                </a:gridCol>
              </a:tblGrid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LABORATORIO AUTO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09923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PREVENTIVAZIONE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080633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QUALITA' SERVIZI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3440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ELETTRONICA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093947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4898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COMUNICAZIONE PROFESSIONALE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86274"/>
                  </a:ext>
                </a:extLst>
              </a:tr>
              <a:tr h="400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64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0F7E6B-A850-2EE0-5A2E-2B54F95314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Autofit/>
          </a:bodyPr>
          <a:lstStyle/>
          <a:p>
            <a:r>
              <a:rPr lang="it-IT" sz="3200" dirty="0"/>
              <a:t>TECNICO RIPARATORE DI VEICOLI A MOTORE: </a:t>
            </a:r>
            <a:br>
              <a:rPr lang="it-IT" sz="3200" dirty="0"/>
            </a:br>
            <a:r>
              <a:rPr lang="it-IT" sz="3200" dirty="0"/>
              <a:t>Manutenzione e riparazione di carrozzeria, </a:t>
            </a:r>
            <a:br>
              <a:rPr lang="it-IT" sz="3200" dirty="0"/>
            </a:br>
            <a:r>
              <a:rPr lang="it-IT" sz="3200" dirty="0"/>
              <a:t>telaio e cristalli                       					       990 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D9FDD-63EB-5A32-AD1B-4B447351F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207" y="1825625"/>
            <a:ext cx="5688724" cy="4351338"/>
          </a:xfrm>
        </p:spPr>
        <p:txBody>
          <a:bodyPr>
            <a:normAutofit/>
          </a:bodyPr>
          <a:lstStyle/>
          <a:p>
            <a:r>
              <a:rPr lang="it-IT" sz="1900" dirty="0"/>
              <a:t>COMPETENZE</a:t>
            </a:r>
          </a:p>
          <a:p>
            <a:r>
              <a:rPr lang="it-IT" sz="1900" dirty="0"/>
              <a:t>Assicurare la qualità dei servizi con attenzione alla sostenibilità ambientale, sociale ed economica e ai bisogni del cliente</a:t>
            </a:r>
          </a:p>
          <a:p>
            <a:r>
              <a:rPr lang="it-IT" sz="1900" dirty="0"/>
              <a:t>Gestire le fasi di accettazione, diagnosi, preventivazione e verifica/collaudo, raccordandosi con il magazzino e l'ufficio amministrativo</a:t>
            </a:r>
          </a:p>
          <a:p>
            <a:r>
              <a:rPr lang="it-IT" sz="1900" dirty="0"/>
              <a:t>Diagnosticare a livello tecnico e strumentale i danni sulla carrozzeria, telaio, cristalli e parti del veicolo</a:t>
            </a:r>
          </a:p>
          <a:p>
            <a:r>
              <a:rPr lang="it-IT" sz="1900" dirty="0"/>
              <a:t>Riparare e manutenere carrozzeria, telaio, cristalli e parti del veicolo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297294E4-C62C-B956-C76E-A0A50AE0C19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4960116"/>
              </p:ext>
            </p:extLst>
          </p:nvPr>
        </p:nvGraphicFramePr>
        <p:xfrm>
          <a:off x="7062952" y="2280744"/>
          <a:ext cx="4582510" cy="3298720"/>
        </p:xfrm>
        <a:graphic>
          <a:graphicData uri="http://schemas.openxmlformats.org/drawingml/2006/table">
            <a:tbl>
              <a:tblPr firstRow="1" firstCol="1" bandRow="1"/>
              <a:tblGrid>
                <a:gridCol w="3016469">
                  <a:extLst>
                    <a:ext uri="{9D8B030D-6E8A-4147-A177-3AD203B41FA5}">
                      <a16:colId xmlns:a16="http://schemas.microsoft.com/office/drawing/2014/main" val="933763257"/>
                    </a:ext>
                  </a:extLst>
                </a:gridCol>
                <a:gridCol w="1566041">
                  <a:extLst>
                    <a:ext uri="{9D8B030D-6E8A-4147-A177-3AD203B41FA5}">
                      <a16:colId xmlns:a16="http://schemas.microsoft.com/office/drawing/2014/main" val="3948788422"/>
                    </a:ext>
                  </a:extLst>
                </a:gridCol>
              </a:tblGrid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LABORATORIO CARROZZERIA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113232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PREVENTIVAZIONE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573217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QUALITA' SERVIZI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23510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ELETTRONICA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218536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282012"/>
                  </a:ext>
                </a:extLst>
              </a:tr>
              <a:tr h="499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COMUNICAZIONE PROFESSIONALE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22644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5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4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F1E5B-0F29-253D-BBD8-C29A1E7602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r>
              <a:rPr lang="it-IT" sz="3200" dirty="0"/>
              <a:t>TECNICO AUTOMAZIONE INDUSTRIALE: </a:t>
            </a:r>
            <a:br>
              <a:rPr lang="it-IT" sz="3200" dirty="0"/>
            </a:br>
            <a:r>
              <a:rPr lang="it-IT" sz="3200" dirty="0"/>
              <a:t>Programmazione						     990 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BDC34C-8ADF-BB91-F2BC-0CD563B72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800" dirty="0"/>
              <a:t>COMPETENZE</a:t>
            </a:r>
          </a:p>
          <a:p>
            <a:r>
              <a:rPr lang="it-IT" sz="1800" dirty="0"/>
              <a:t>Collaborare nelle fasi di collaudo, avvio e messa in servizio del sistema meccatronico in base alle specifiche progettuali, predisponendo la reportistica ai fini della certificazione delle procedure adottate e della corrispondenza agli standard di riferimento</a:t>
            </a:r>
          </a:p>
          <a:p>
            <a:r>
              <a:rPr lang="it-IT" sz="1800" dirty="0"/>
              <a:t>Effettuare la taratura e regolazione dei singoli componenti meccatronici installati sulla base della documentazione tecnica ricevuta</a:t>
            </a:r>
          </a:p>
          <a:p>
            <a:r>
              <a:rPr lang="it-IT" sz="1800" dirty="0"/>
              <a:t>Collaborare alla progettazione e al dimensionamento di componenti e impianti di varia tipologia nel rispetto delle specifiche</a:t>
            </a:r>
          </a:p>
          <a:p>
            <a:r>
              <a:rPr lang="it-IT" sz="1800" dirty="0"/>
              <a:t>Intervenire nelle fasi di programmazione, installazione e riprogrammazione del sistema software di automazione, controllando i parametri di funzionamento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B33A7E47-142E-110B-E34A-1CA36B6BDDD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285950"/>
              </p:ext>
            </p:extLst>
          </p:nvPr>
        </p:nvGraphicFramePr>
        <p:xfrm>
          <a:off x="7482980" y="2579345"/>
          <a:ext cx="3380763" cy="2645105"/>
        </p:xfrm>
        <a:graphic>
          <a:graphicData uri="http://schemas.openxmlformats.org/drawingml/2006/table">
            <a:tbl>
              <a:tblPr firstRow="1" firstCol="1" bandRow="1"/>
              <a:tblGrid>
                <a:gridCol w="2041890">
                  <a:extLst>
                    <a:ext uri="{9D8B030D-6E8A-4147-A177-3AD203B41FA5}">
                      <a16:colId xmlns:a16="http://schemas.microsoft.com/office/drawing/2014/main" val="3724055849"/>
                    </a:ext>
                  </a:extLst>
                </a:gridCol>
                <a:gridCol w="1338873">
                  <a:extLst>
                    <a:ext uri="{9D8B030D-6E8A-4147-A177-3AD203B41FA5}">
                      <a16:colId xmlns:a16="http://schemas.microsoft.com/office/drawing/2014/main" val="24501631"/>
                    </a:ext>
                  </a:extLst>
                </a:gridCol>
              </a:tblGrid>
              <a:tr h="51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500879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MECCATRONICA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52034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PROGRAMMAZIONE 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066012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PNEUMATICA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05922"/>
                  </a:ext>
                </a:extLst>
              </a:tr>
              <a:tr h="51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9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97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7B995-12D6-BFA7-A4CB-55AD05A152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/>
              <a:t>TECNICO DI IMPIANTI TERMICI  </a:t>
            </a:r>
            <a:br>
              <a:rPr lang="it-IT" sz="3200" dirty="0"/>
            </a:br>
            <a:r>
              <a:rPr lang="it-IT" sz="3200" dirty="0"/>
              <a:t>Impianti civili/industriali					990 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80198B-5E28-1EB9-AF55-65FE5B43ED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/>
              <a:t>COMPETENZE</a:t>
            </a:r>
          </a:p>
          <a:p>
            <a:r>
              <a:rPr lang="it-IT" sz="1800" dirty="0"/>
              <a:t>Collaborare nelle fasi di collaudo, avvio e messa in servizio dell'impianto, predisponendo la documentazione richiesta ai fini del collaudo</a:t>
            </a:r>
          </a:p>
          <a:p>
            <a:r>
              <a:rPr lang="it-IT" sz="1800" dirty="0"/>
              <a:t>'Integrare tra loro i diversi impianti installati ottimizzando la funzionalità e la resa energetica</a:t>
            </a:r>
          </a:p>
          <a:p>
            <a:r>
              <a:rPr lang="it-IT" sz="1800" dirty="0"/>
              <a:t>'Collaborare alla progettazione e al dimensionamento di impianti civili e industriali di piccola e media dimensione</a:t>
            </a:r>
          </a:p>
          <a:p>
            <a:r>
              <a:rPr lang="it-IT" sz="1800" dirty="0"/>
              <a:t>'Intervenire nel processo di approvvigionamento identificando le esigenze di acquisto sulla base delle specifiche di budget</a:t>
            </a:r>
          </a:p>
          <a:p>
            <a:r>
              <a:rPr lang="it-IT" sz="1800" dirty="0"/>
              <a:t>'Intervenire nella realizzazione e/o manutenzione di impianti idro-termo-sanitari civili e industriali, curandone gli aspetti organizzativi e documentativi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B6C1C7BF-5552-985C-24CA-E760F0F8B4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16905"/>
              </p:ext>
            </p:extLst>
          </p:nvPr>
        </p:nvGraphicFramePr>
        <p:xfrm>
          <a:off x="6789684" y="2259724"/>
          <a:ext cx="4198882" cy="3520965"/>
        </p:xfrm>
        <a:graphic>
          <a:graphicData uri="http://schemas.openxmlformats.org/drawingml/2006/table">
            <a:tbl>
              <a:tblPr firstRow="1" firstCol="1" bandRow="1"/>
              <a:tblGrid>
                <a:gridCol w="3051772">
                  <a:extLst>
                    <a:ext uri="{9D8B030D-6E8A-4147-A177-3AD203B41FA5}">
                      <a16:colId xmlns:a16="http://schemas.microsoft.com/office/drawing/2014/main" val="4001422158"/>
                    </a:ext>
                  </a:extLst>
                </a:gridCol>
                <a:gridCol w="1147110">
                  <a:extLst>
                    <a:ext uri="{9D8B030D-6E8A-4147-A177-3AD203B41FA5}">
                      <a16:colId xmlns:a16="http://schemas.microsoft.com/office/drawing/2014/main" val="2210677952"/>
                    </a:ext>
                  </a:extLst>
                </a:gridCol>
              </a:tblGrid>
              <a:tr h="641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LABORATORIO IDRAULICO 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598160"/>
                  </a:ext>
                </a:extLst>
              </a:tr>
              <a:tr h="57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PREVENTIVAZIONE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23789"/>
                  </a:ext>
                </a:extLst>
              </a:tr>
              <a:tr h="57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90850"/>
                  </a:ext>
                </a:extLst>
              </a:tr>
              <a:tr h="57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5347"/>
                  </a:ext>
                </a:extLst>
              </a:tr>
              <a:tr h="57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DISEGNO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38572"/>
                  </a:ext>
                </a:extLst>
              </a:tr>
              <a:tr h="564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1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404DE-658D-40B4-F574-65C069BF3F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9900"/>
          </a:solidFill>
        </p:spPr>
        <p:txBody>
          <a:bodyPr>
            <a:normAutofit/>
          </a:bodyPr>
          <a:lstStyle/>
          <a:p>
            <a:r>
              <a:rPr lang="it-IT" sz="3200" dirty="0"/>
              <a:t>TECNICO EDILE </a:t>
            </a:r>
            <a:br>
              <a:rPr lang="it-IT" sz="3200" dirty="0"/>
            </a:br>
            <a:r>
              <a:rPr lang="it-IT" sz="3200" dirty="0"/>
              <a:t>Costruzioni architettoniche e ambientali 		1015 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34713-827E-1AE2-EA2D-35B618781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3828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1900" dirty="0"/>
              <a:t>COMPETENZE</a:t>
            </a:r>
          </a:p>
          <a:p>
            <a:r>
              <a:rPr lang="it-IT" sz="1900" dirty="0"/>
              <a:t>Collaborare alla messa in opera e dismissione del cantiere, nel rispetto delle disposizioni progettuali e delle normative di settore</a:t>
            </a:r>
          </a:p>
          <a:p>
            <a:r>
              <a:rPr lang="it-IT" sz="1900" dirty="0"/>
              <a:t>Provvedere al monitoraggio e controllo del ciclo di lavorazione, effettuando rilevazioni tecniche e producendo la documentazione di avanzamento per la valutazione dei lavori, anche mediante l'utilizzo di tecnologie digitali di supporto e seguendo gli standard di qualità definiti</a:t>
            </a:r>
          </a:p>
          <a:p>
            <a:r>
              <a:rPr lang="it-IT" sz="1900" dirty="0"/>
              <a:t>Intervenire nelle fasi di lavoro sulla base degli ordini e delle specifiche progettuali, coordinando la squadra di lavoro</a:t>
            </a:r>
          </a:p>
          <a:p>
            <a:r>
              <a:rPr lang="it-IT" sz="1900" dirty="0"/>
              <a:t>Collaborare alla gestione del processo logistico di approvvigionamento, definendo le esigenze di acquisto di attrezzatura e materiali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281706C2-BC45-C9A6-B6E5-54610AF19FA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627080"/>
              </p:ext>
            </p:extLst>
          </p:nvPr>
        </p:nvGraphicFramePr>
        <p:xfrm>
          <a:off x="7057697" y="2517229"/>
          <a:ext cx="4335517" cy="2774730"/>
        </p:xfrm>
        <a:graphic>
          <a:graphicData uri="http://schemas.openxmlformats.org/drawingml/2006/table">
            <a:tbl>
              <a:tblPr firstRow="1" firstCol="1" bandRow="1"/>
              <a:tblGrid>
                <a:gridCol w="3115542">
                  <a:extLst>
                    <a:ext uri="{9D8B030D-6E8A-4147-A177-3AD203B41FA5}">
                      <a16:colId xmlns:a16="http://schemas.microsoft.com/office/drawing/2014/main" val="648591395"/>
                    </a:ext>
                  </a:extLst>
                </a:gridCol>
                <a:gridCol w="1219975">
                  <a:extLst>
                    <a:ext uri="{9D8B030D-6E8A-4147-A177-3AD203B41FA5}">
                      <a16:colId xmlns:a16="http://schemas.microsoft.com/office/drawing/2014/main" val="2470979175"/>
                    </a:ext>
                  </a:extLst>
                </a:gridCol>
              </a:tblGrid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LABORATORIO EDILE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144253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PREVENTIVAZIONE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879573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91065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SICUREZZA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56479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TOPOGRAFIA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08640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DISEGNO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it-IT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38812"/>
                  </a:ext>
                </a:extLst>
              </a:tr>
              <a:tr h="396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kern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it-IT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1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17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993</Words>
  <Application>Microsoft Office PowerPoint</Application>
  <PresentationFormat>Widescreen</PresentationFormat>
  <Paragraphs>180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Times New Roman</vt:lpstr>
      <vt:lpstr>Wingdings</vt:lpstr>
      <vt:lpstr>Tema di Office</vt:lpstr>
      <vt:lpstr>Presentazione standard di PowerPoint</vt:lpstr>
      <vt:lpstr>DIPLOMA TECNICO PROFESSIONALE quarto anno IeFP; IV livello EQF</vt:lpstr>
      <vt:lpstr>COMPETENZE DI BASE</vt:lpstr>
      <vt:lpstr>COMPETENZA PROFESSIONALE COMUNE AGLI INDIRIZZI: Lavorare in sicurezza</vt:lpstr>
      <vt:lpstr>TECNICO RIPARATORE DI VEICOLI A MOTORE:  Manutenzione e riparazione delle parti e dei sistemi meccanici, elettrici, elettronici       990 ore</vt:lpstr>
      <vt:lpstr>TECNICO RIPARATORE DI VEICOLI A MOTORE:  Manutenzione e riparazione di carrozzeria,  telaio e cristalli                                   990 ore</vt:lpstr>
      <vt:lpstr>TECNICO AUTOMAZIONE INDUSTRIALE:  Programmazione           990 ore</vt:lpstr>
      <vt:lpstr>TECNICO DI IMPIANTI TERMICI   Impianti civili/industriali     990 ore</vt:lpstr>
      <vt:lpstr>TECNICO EDILE  Costruzioni architettoniche e ambientali   1015 ore</vt:lpstr>
      <vt:lpstr>TECNICO PER LA PROGRAMMAZIONE E GESTIONE DI IMPIANTI DI PRODUZIONE:  Conduzione e manutenzione impianti   1015 ore</vt:lpstr>
      <vt:lpstr>TEMPI E MODALITA’ DI ISCRIZIONE</vt:lpstr>
      <vt:lpstr>DOPO IL DIPLOMA PROFESSIONALE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service</dc:creator>
  <cp:lastModifiedBy>service</cp:lastModifiedBy>
  <cp:revision>32</cp:revision>
  <dcterms:created xsi:type="dcterms:W3CDTF">2024-03-26T14:27:57Z</dcterms:created>
  <dcterms:modified xsi:type="dcterms:W3CDTF">2024-04-03T07:58:45Z</dcterms:modified>
</cp:coreProperties>
</file>